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7"/>
  </p:notesMasterIdLst>
  <p:sldIdLst>
    <p:sldId id="256" r:id="rId2"/>
    <p:sldId id="281" r:id="rId3"/>
    <p:sldId id="257" r:id="rId4"/>
    <p:sldId id="262" r:id="rId5"/>
    <p:sldId id="274" r:id="rId6"/>
    <p:sldId id="260" r:id="rId7"/>
    <p:sldId id="276" r:id="rId8"/>
    <p:sldId id="258" r:id="rId9"/>
    <p:sldId id="259" r:id="rId10"/>
    <p:sldId id="264" r:id="rId11"/>
    <p:sldId id="263" r:id="rId12"/>
    <p:sldId id="266" r:id="rId13"/>
    <p:sldId id="271" r:id="rId14"/>
    <p:sldId id="278" r:id="rId15"/>
    <p:sldId id="272" r:id="rId16"/>
    <p:sldId id="277" r:id="rId17"/>
    <p:sldId id="261" r:id="rId18"/>
    <p:sldId id="265" r:id="rId19"/>
    <p:sldId id="267" r:id="rId20"/>
    <p:sldId id="268" r:id="rId21"/>
    <p:sldId id="269" r:id="rId22"/>
    <p:sldId id="270" r:id="rId23"/>
    <p:sldId id="282" r:id="rId24"/>
    <p:sldId id="273" r:id="rId25"/>
    <p:sldId id="27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7ED84A-D5FD-4A59-A60F-BE673B4FA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554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88356B-D2AB-4939-BAC0-65BB3C597253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Due to these things, fewer and fewer people actually have taxable estate.</a:t>
            </a:r>
          </a:p>
          <a:p>
            <a:pPr eaLnBrk="1" hangingPunct="1"/>
            <a:r>
              <a:rPr lang="en-US" altLang="en-US" smtClean="0"/>
              <a:t>Portability: executor must elect portability by filing Form 706</a:t>
            </a:r>
          </a:p>
        </p:txBody>
      </p:sp>
    </p:spTree>
    <p:extLst>
      <p:ext uri="{BB962C8B-B14F-4D97-AF65-F5344CB8AC3E}">
        <p14:creationId xmlns:p14="http://schemas.microsoft.com/office/powerpoint/2010/main" val="184954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E9BFA-6458-4E51-92B0-31722DE1F60C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6935-2733-4EBD-85AC-D2AD6BB97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17706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C18F7-F6AC-41E5-AA75-22EABEA38B49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DD20E-2FEB-4056-BBB2-BCE9AAD94B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726328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2BC7-19A8-4B20-87DD-88743CD31B68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CA9E3-8132-4F51-AE74-84A13B8BC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0576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8470A-49D4-4C6A-AF7E-32D77F287BD7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D22F-31CD-413C-AA44-CF290B464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8132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6FA92-258A-4107-AF1F-43C302DC842E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C419-E789-4C13-A33B-D1A25F588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98508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BCAC-0871-4CEA-87CA-2BAE2F76B545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CE106-46CA-4B72-88B6-3AEC69F39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46161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8577-7CAF-4391-801F-BD52200A3210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7250-E1FA-4043-86B9-6F06FBF1F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61873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7DC3A-2C0D-4E30-85E5-0E24C41D57A8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9574E-DA80-40B4-B2F7-5F8DE2C93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89330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76CB2-96F6-45C4-8B71-FB9FB2A4CA5D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9D16F-3E9A-463F-B88D-8E0383C3C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15817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29CF8-1956-487A-B69E-719CD78E0D50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18B4-12FD-40A3-9040-34C04CFCC4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00654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E0FD-CAC6-4B03-9293-0AC39B4455E7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451F-6E29-4EFF-89B6-B1FD7CBB2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27015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71549D-487A-46A5-9F96-C20FFA7F3EFE}" type="datetimeFigureOut">
              <a:rPr lang="en-US" altLang="en-US"/>
              <a:pPr>
                <a:defRPr/>
              </a:pPr>
              <a:t>4/3/2015</a:t>
            </a:fld>
            <a:endParaRPr lang="en-US" alt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7F94E90-97C3-4CCD-A03A-3BE78D4CD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mtClean="0"/>
              <a:t>Modern Estate Planning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J. Sydney Cook, III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Steven M. Wyatt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R. Kevin Davis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Emilee H. Scheeff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Sydney Cook &amp; Associates, LLC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P. O. Box 1877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Tuscaloosa, AL  35403</a:t>
            </a:r>
          </a:p>
          <a:p>
            <a:pPr marL="0" indent="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205.561.5400</a:t>
            </a: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Basis Step-Up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Example:</a:t>
            </a:r>
          </a:p>
          <a:p>
            <a:pPr lvl="1" eaLnBrk="1" hangingPunct="1">
              <a:defRPr/>
            </a:pPr>
            <a:r>
              <a:rPr lang="en-US" altLang="en-US" dirty="0" smtClean="0"/>
              <a:t>Decedent’s basis in property $50,000</a:t>
            </a:r>
          </a:p>
          <a:p>
            <a:pPr lvl="1" eaLnBrk="1" hangingPunct="1">
              <a:defRPr/>
            </a:pPr>
            <a:r>
              <a:rPr lang="en-US" altLang="en-US" dirty="0" smtClean="0"/>
              <a:t>Fair Market Value upon Decedent’s Death: $150,000</a:t>
            </a:r>
          </a:p>
          <a:p>
            <a:pPr lvl="1" eaLnBrk="1" hangingPunct="1">
              <a:defRPr/>
            </a:pPr>
            <a:r>
              <a:rPr lang="en-US" altLang="en-US" dirty="0" smtClean="0"/>
              <a:t>Beneficiaries’ Basis: $150,000</a:t>
            </a:r>
          </a:p>
          <a:p>
            <a:pPr lvl="1" eaLnBrk="1" hangingPunct="1">
              <a:defRPr/>
            </a:pPr>
            <a:r>
              <a:rPr lang="en-US" altLang="en-US" dirty="0" smtClean="0"/>
              <a:t>Gain realized tax free: $100,000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Basis Step-Up Planning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Be sure certain assets are included in the Gross Estate</a:t>
            </a:r>
          </a:p>
          <a:p>
            <a:pPr lvl="1" eaLnBrk="1" hangingPunct="1">
              <a:defRPr/>
            </a:pPr>
            <a:r>
              <a:rPr lang="en-US" altLang="en-US" dirty="0" smtClean="0"/>
              <a:t>Appreciated Assets</a:t>
            </a:r>
          </a:p>
          <a:p>
            <a:pPr eaLnBrk="1" hangingPunct="1">
              <a:defRPr/>
            </a:pPr>
            <a:r>
              <a:rPr lang="en-US" altLang="en-US" dirty="0" smtClean="0"/>
              <a:t>Sell Certain assets prior to death</a:t>
            </a:r>
          </a:p>
          <a:p>
            <a:pPr lvl="1" eaLnBrk="1" hangingPunct="1">
              <a:defRPr/>
            </a:pPr>
            <a:r>
              <a:rPr lang="en-US" altLang="en-US" dirty="0" smtClean="0"/>
              <a:t>Avoid a step-down in basis</a:t>
            </a:r>
          </a:p>
          <a:p>
            <a:pPr eaLnBrk="1" hangingPunct="1">
              <a:defRPr/>
            </a:pPr>
            <a:r>
              <a:rPr lang="en-US" altLang="en-US" dirty="0" smtClean="0"/>
              <a:t>Many trusts which were drafted prior to the step-up in basis rules may transfer property in a way that makes the step-up unavailable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Ensuring that Children Will be Taken Care of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Trusts for Control</a:t>
            </a:r>
          </a:p>
          <a:p>
            <a:pPr lvl="1" eaLnBrk="1" hangingPunct="1">
              <a:defRPr/>
            </a:pPr>
            <a:r>
              <a:rPr lang="en-US" altLang="en-US" dirty="0" smtClean="0"/>
              <a:t>Trustee controls the assets</a:t>
            </a:r>
          </a:p>
          <a:p>
            <a:pPr lvl="1" eaLnBrk="1" hangingPunct="1">
              <a:defRPr/>
            </a:pPr>
            <a:r>
              <a:rPr lang="en-US" altLang="en-US" dirty="0" smtClean="0"/>
              <a:t>Protection from beneficiaries’ creditors</a:t>
            </a:r>
          </a:p>
          <a:p>
            <a:pPr lvl="1" eaLnBrk="1" hangingPunct="1">
              <a:defRPr/>
            </a:pPr>
            <a:r>
              <a:rPr lang="en-US" altLang="en-US" dirty="0" smtClean="0"/>
              <a:t>Protection from the beneficiary themselves</a:t>
            </a:r>
          </a:p>
          <a:p>
            <a:pPr lvl="1" eaLnBrk="1" hangingPunct="1">
              <a:defRPr/>
            </a:pPr>
            <a:r>
              <a:rPr lang="en-US" dirty="0" smtClean="0"/>
              <a:t>To ensure that their estate will not be diverted from their natural heirs </a:t>
            </a:r>
          </a:p>
          <a:p>
            <a:pPr lvl="2" eaLnBrk="1" hangingPunct="1">
              <a:defRPr/>
            </a:pPr>
            <a:r>
              <a:rPr lang="en-US" dirty="0" smtClean="0"/>
              <a:t>Remarriage by the surviving spouse</a:t>
            </a:r>
          </a:p>
          <a:p>
            <a:pPr lvl="2" eaLnBrk="1" hangingPunct="1">
              <a:defRPr/>
            </a:pPr>
            <a:r>
              <a:rPr lang="en-US" dirty="0" smtClean="0"/>
              <a:t>Prevents surviving spouse from diverting assets to other individuals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Ensuring that Children Will be Taken Care of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Trusts for Minors</a:t>
            </a:r>
          </a:p>
          <a:p>
            <a:pPr lvl="1" eaLnBrk="1" hangingPunct="1">
              <a:defRPr/>
            </a:pPr>
            <a:r>
              <a:rPr lang="en-US" altLang="en-US" dirty="0" smtClean="0"/>
              <a:t>Cannot give property to a minor</a:t>
            </a:r>
          </a:p>
          <a:p>
            <a:pPr lvl="1" eaLnBrk="1" hangingPunct="1">
              <a:defRPr/>
            </a:pPr>
            <a:r>
              <a:rPr lang="en-US" altLang="en-US" dirty="0" smtClean="0"/>
              <a:t>Typically a </a:t>
            </a:r>
            <a:r>
              <a:rPr lang="en-US" altLang="en-US" dirty="0" smtClean="0"/>
              <a:t>“support” trust</a:t>
            </a:r>
          </a:p>
          <a:p>
            <a:pPr lvl="2" eaLnBrk="1" hangingPunct="1">
              <a:defRPr/>
            </a:pPr>
            <a:r>
              <a:rPr lang="en-US" altLang="en-US" dirty="0" smtClean="0"/>
              <a:t>HEMS standard</a:t>
            </a:r>
          </a:p>
          <a:p>
            <a:pPr lvl="2" eaLnBrk="1" hangingPunct="1">
              <a:defRPr/>
            </a:pPr>
            <a:r>
              <a:rPr lang="en-US" altLang="en-US" dirty="0" smtClean="0"/>
              <a:t>Really for basic needs of life</a:t>
            </a:r>
          </a:p>
          <a:p>
            <a:pPr lvl="1" eaLnBrk="1" hangingPunct="1">
              <a:defRPr/>
            </a:pPr>
            <a:r>
              <a:rPr lang="en-US" altLang="en-US" dirty="0" smtClean="0"/>
              <a:t>Can direct at what age or ages you want the children to be able to directly access the assets </a:t>
            </a:r>
          </a:p>
          <a:p>
            <a:pPr lvl="1" eaLnBrk="1" hangingPunct="1">
              <a:defRPr/>
            </a:pPr>
            <a:r>
              <a:rPr lang="en-US" altLang="en-US" dirty="0" smtClean="0"/>
              <a:t>Can include specific requirements</a:t>
            </a:r>
          </a:p>
          <a:p>
            <a:pPr eaLnBrk="1" hangingPunct="1">
              <a:defRPr/>
            </a:pPr>
            <a:r>
              <a:rPr lang="en-US" altLang="en-US" dirty="0" smtClean="0"/>
              <a:t>Protection from Creditors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Ensuring that Children Will be Taken Care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Trusts for Control Continued</a:t>
            </a:r>
          </a:p>
          <a:p>
            <a:pPr lvl="1" eaLnBrk="1" hangingPunct="1">
              <a:defRPr/>
            </a:pPr>
            <a:r>
              <a:rPr lang="en-US" dirty="0" smtClean="0"/>
              <a:t>Example of Spouse Unintentionally Diverting Assets</a:t>
            </a:r>
          </a:p>
          <a:p>
            <a:pPr lvl="2" eaLnBrk="1" hangingPunct="1">
              <a:defRPr/>
            </a:pPr>
            <a:r>
              <a:rPr lang="en-US" dirty="0" smtClean="0"/>
              <a:t>You and your spouse have two children</a:t>
            </a:r>
          </a:p>
          <a:p>
            <a:pPr lvl="2" eaLnBrk="1" hangingPunct="1">
              <a:defRPr/>
            </a:pPr>
            <a:r>
              <a:rPr lang="en-US" dirty="0" smtClean="0"/>
              <a:t>Surviving Spouse (SS) remarries</a:t>
            </a:r>
          </a:p>
          <a:p>
            <a:pPr lvl="2" eaLnBrk="1" hangingPunct="1">
              <a:defRPr/>
            </a:pPr>
            <a:r>
              <a:rPr lang="en-US" dirty="0" smtClean="0"/>
              <a:t>New spouse has two children from a previous marriage</a:t>
            </a:r>
          </a:p>
          <a:p>
            <a:pPr lvl="2" eaLnBrk="1" hangingPunct="1">
              <a:defRPr/>
            </a:pPr>
            <a:r>
              <a:rPr lang="en-US" dirty="0" smtClean="0"/>
              <a:t>SS leaves entire estate to new spouse</a:t>
            </a:r>
          </a:p>
          <a:p>
            <a:pPr lvl="2" eaLnBrk="1" hangingPunct="1">
              <a:defRPr/>
            </a:pPr>
            <a:r>
              <a:rPr lang="en-US" dirty="0" smtClean="0"/>
              <a:t>New spouse can then divert the entire thing to the two children from the previous marriage if desired</a:t>
            </a:r>
          </a:p>
          <a:p>
            <a:pPr lvl="2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Ensuring that Children Will be Taken Care of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Special Needs Trusts</a:t>
            </a:r>
          </a:p>
          <a:p>
            <a:pPr lvl="1" eaLnBrk="1" hangingPunct="1">
              <a:defRPr/>
            </a:pPr>
            <a:r>
              <a:rPr lang="en-US" altLang="en-US" dirty="0" smtClean="0"/>
              <a:t>Required if beneficiary receives or may receive government assistance to ensure that the beneficiary is not rendered ineligible</a:t>
            </a:r>
          </a:p>
          <a:p>
            <a:pPr lvl="1" eaLnBrk="1" hangingPunct="1">
              <a:defRPr/>
            </a:pPr>
            <a:r>
              <a:rPr lang="en-US" altLang="en-US" dirty="0" smtClean="0"/>
              <a:t>Only makes distributions to preserve eligibility and fills in the gaps left by such programs</a:t>
            </a:r>
          </a:p>
          <a:p>
            <a:pPr eaLnBrk="1" hangingPunct="1">
              <a:defRPr/>
            </a:pPr>
            <a:r>
              <a:rPr lang="en-US" altLang="en-US" dirty="0" smtClean="0"/>
              <a:t>If done correctly, trust assets are deemed unavailable to the beneficiary and not “countable assets”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Avoiding Probate at First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Estate is well under $5,430,000 exemption, then there are times to consider advising clients on avoiding probate on first death</a:t>
            </a:r>
          </a:p>
          <a:p>
            <a:pPr eaLnBrk="1" hangingPunct="1">
              <a:defRPr/>
            </a:pPr>
            <a:r>
              <a:rPr lang="en-US" dirty="0" smtClean="0"/>
              <a:t>Things to Consider:</a:t>
            </a:r>
          </a:p>
          <a:p>
            <a:pPr lvl="1" eaLnBrk="1" hangingPunct="1">
              <a:defRPr/>
            </a:pPr>
            <a:r>
              <a:rPr lang="en-US" dirty="0" smtClean="0"/>
              <a:t>Joint Ownership of Assets</a:t>
            </a:r>
          </a:p>
          <a:p>
            <a:pPr lvl="1" eaLnBrk="1" hangingPunct="1">
              <a:defRPr/>
            </a:pPr>
            <a:r>
              <a:rPr lang="en-US" dirty="0" smtClean="0"/>
              <a:t>Loss of first Step-Up in Basis</a:t>
            </a:r>
          </a:p>
          <a:p>
            <a:pPr lvl="1" eaLnBrk="1" hangingPunct="1">
              <a:defRPr/>
            </a:pPr>
            <a:r>
              <a:rPr lang="en-US" dirty="0" smtClean="0"/>
              <a:t>Cost savings at first death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Items to Consider that can derail your Estate Plan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Check beneficiary designations on all assets (bank accounts, life insurance policies, retirement accounts, etc.)</a:t>
            </a:r>
          </a:p>
          <a:p>
            <a:pPr eaLnBrk="1" hangingPunct="1">
              <a:defRPr/>
            </a:pPr>
            <a:r>
              <a:rPr lang="en-US" altLang="en-US" dirty="0" smtClean="0"/>
              <a:t>How property is titled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Other Estate Planning Documents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Durable Power of Attorney</a:t>
            </a:r>
          </a:p>
          <a:p>
            <a:pPr eaLnBrk="1" hangingPunct="1">
              <a:defRPr/>
            </a:pPr>
            <a:r>
              <a:rPr lang="en-US" altLang="en-US" dirty="0" smtClean="0"/>
              <a:t>Advanced Directive for Health Care</a:t>
            </a:r>
          </a:p>
          <a:p>
            <a:pPr eaLnBrk="1" hangingPunct="1">
              <a:defRPr/>
            </a:pPr>
            <a:r>
              <a:rPr lang="en-US" altLang="en-US" dirty="0" smtClean="0"/>
              <a:t>Durable Health Care Power of Attorney</a:t>
            </a:r>
          </a:p>
          <a:p>
            <a:pPr eaLnBrk="1" hangingPunct="1">
              <a:defRPr/>
            </a:pPr>
            <a:r>
              <a:rPr lang="en-US" altLang="en-US" dirty="0" smtClean="0"/>
              <a:t>Health Insurance Portability and Accountability Act Authorization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Durable Power of Attorney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“A instrument in writing whereby one person, as principal, appoints another as his agent and confers authority to perform certain specified acts or kinds of act on behalf of the principal”</a:t>
            </a:r>
          </a:p>
          <a:p>
            <a:pPr eaLnBrk="1" hangingPunct="1">
              <a:defRPr/>
            </a:pPr>
            <a:r>
              <a:rPr lang="en-US" altLang="en-US" dirty="0" smtClean="0"/>
              <a:t>Agent: “A person authorized by a principal to act for or in place of him; one entrusted with another’s business.”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History of the Estate Tax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Durable Power of Attorney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Two types:</a:t>
            </a:r>
          </a:p>
          <a:p>
            <a:pPr lvl="1" eaLnBrk="1" hangingPunct="1">
              <a:defRPr/>
            </a:pPr>
            <a:r>
              <a:rPr lang="en-US" altLang="en-US" dirty="0" smtClean="0"/>
              <a:t>Springing: is only valid upon two doctors certifying that you are disabled</a:t>
            </a:r>
          </a:p>
          <a:p>
            <a:pPr lvl="1" eaLnBrk="1" hangingPunct="1">
              <a:defRPr/>
            </a:pPr>
            <a:r>
              <a:rPr lang="en-US" altLang="en-US" dirty="0" smtClean="0"/>
              <a:t>Sprung: valid upon you signing the document</a:t>
            </a:r>
          </a:p>
          <a:p>
            <a:pPr eaLnBrk="1" hangingPunct="1">
              <a:defRPr/>
            </a:pPr>
            <a:r>
              <a:rPr lang="en-US" altLang="en-US" dirty="0" smtClean="0"/>
              <a:t>When to use each type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Durable Power of Attorney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Dangers of not having a DPOA</a:t>
            </a:r>
          </a:p>
          <a:p>
            <a:pPr lvl="1" eaLnBrk="1" hangingPunct="1">
              <a:defRPr/>
            </a:pPr>
            <a:r>
              <a:rPr lang="en-US" altLang="en-US" dirty="0" smtClean="0"/>
              <a:t>If you are incapacitated</a:t>
            </a:r>
          </a:p>
          <a:p>
            <a:pPr lvl="2" eaLnBrk="1" hangingPunct="1">
              <a:defRPr/>
            </a:pPr>
            <a:r>
              <a:rPr lang="en-US" altLang="en-US" dirty="0" smtClean="0"/>
              <a:t>Conservatorship-trustee role</a:t>
            </a:r>
          </a:p>
          <a:p>
            <a:pPr lvl="2" eaLnBrk="1" hangingPunct="1">
              <a:defRPr/>
            </a:pPr>
            <a:r>
              <a:rPr lang="en-US" altLang="en-US" dirty="0" smtClean="0"/>
              <a:t>Guardianship-parental role</a:t>
            </a:r>
          </a:p>
          <a:p>
            <a:pPr lvl="2" eaLnBrk="1" hangingPunct="1">
              <a:defRPr/>
            </a:pPr>
            <a:r>
              <a:rPr lang="en-US" altLang="en-US" dirty="0" smtClean="0"/>
              <a:t>Court-appointed, even if they are your children</a:t>
            </a:r>
          </a:p>
          <a:p>
            <a:pPr eaLnBrk="1" hangingPunct="1">
              <a:defRPr/>
            </a:pPr>
            <a:r>
              <a:rPr lang="en-US" altLang="en-US" dirty="0" smtClean="0"/>
              <a:t>Dangers of giving it to the wrong person</a:t>
            </a:r>
          </a:p>
          <a:p>
            <a:pPr lvl="1" eaLnBrk="1" hangingPunct="1">
              <a:defRPr/>
            </a:pPr>
            <a:r>
              <a:rPr lang="en-US" altLang="en-US" dirty="0" smtClean="0"/>
              <a:t>They can effectively liquidate your assets</a:t>
            </a:r>
          </a:p>
          <a:p>
            <a:pPr eaLnBrk="1" hangingPunct="1">
              <a:defRPr/>
            </a:pPr>
            <a:r>
              <a:rPr lang="en-US" altLang="en-US" dirty="0" smtClean="0"/>
              <a:t>Dangers of not having all powers listed in the DPOA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Advanced Directive for </a:t>
            </a:r>
            <a:br>
              <a:rPr lang="en-US" altLang="en-US" dirty="0" smtClean="0"/>
            </a:br>
            <a:r>
              <a:rPr lang="en-US" altLang="en-US" dirty="0" smtClean="0"/>
              <a:t>Health Care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Allows you to document your wishes concerning medical treatments at the end of life and appoint a health care proxy</a:t>
            </a:r>
          </a:p>
          <a:p>
            <a:pPr eaLnBrk="1" hangingPunct="1">
              <a:defRPr/>
            </a:pPr>
            <a:r>
              <a:rPr lang="en-US" altLang="en-US" dirty="0" smtClean="0"/>
              <a:t>Dangers of not having a Advanced Directive</a:t>
            </a:r>
          </a:p>
          <a:p>
            <a:pPr lvl="1" eaLnBrk="1" hangingPunct="1">
              <a:defRPr/>
            </a:pPr>
            <a:r>
              <a:rPr lang="en-US" altLang="en-US" dirty="0" smtClean="0"/>
              <a:t>Example: Terry </a:t>
            </a:r>
            <a:r>
              <a:rPr lang="en-US" altLang="en-US" dirty="0" err="1" smtClean="0"/>
              <a:t>Schiavo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Relieves guilt of children having to make the decisions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Durable Health Care</a:t>
            </a:r>
            <a:br>
              <a:rPr lang="en-US" dirty="0" smtClean="0"/>
            </a:br>
            <a:r>
              <a:rPr lang="en-US" dirty="0" smtClean="0"/>
              <a:t>Power of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Health Care Proxy</a:t>
            </a:r>
          </a:p>
          <a:p>
            <a:r>
              <a:rPr lang="en-US" dirty="0" smtClean="0"/>
              <a:t>Sets out the powers that your health care proxy has</a:t>
            </a:r>
          </a:p>
          <a:p>
            <a:r>
              <a:rPr lang="en-US" dirty="0" smtClean="0"/>
              <a:t>Sometimes is combined with the Advanced Directive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129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HIPAA Authorization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Allows healthcare providers to release protected health information</a:t>
            </a:r>
          </a:p>
          <a:p>
            <a:pPr lvl="1" eaLnBrk="1" hangingPunct="1">
              <a:defRPr/>
            </a:pPr>
            <a:r>
              <a:rPr lang="en-US" altLang="en-US" dirty="0" smtClean="0"/>
              <a:t>This ensures that it will be shared with your healthcare proxy so that they can be informed in making healthcare decisions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Alabama State Bar requires the following: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"No representation is made that the quality of the legal services to be performed is greater than the quality of legal services performed by other lawyers."</a:t>
            </a:r>
            <a:r>
              <a:rPr lang="en-US" alt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© 2015 Sydney Cook &amp; Associates, LLC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All Rights Reserved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Estate Taxes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3288" y="1981200"/>
            <a:ext cx="7340600" cy="40465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Estate Tax Exemption Amount: </a:t>
            </a:r>
          </a:p>
          <a:p>
            <a:pPr lvl="1" eaLnBrk="1" hangingPunct="1">
              <a:defRPr/>
            </a:pPr>
            <a:r>
              <a:rPr lang="en-US" altLang="en-US" dirty="0" smtClean="0"/>
              <a:t>2014: $5,340,000</a:t>
            </a:r>
          </a:p>
          <a:p>
            <a:pPr lvl="1" eaLnBrk="1" hangingPunct="1">
              <a:defRPr/>
            </a:pPr>
            <a:r>
              <a:rPr lang="en-US" altLang="en-US" dirty="0" smtClean="0"/>
              <a:t>2015: $5,430,000</a:t>
            </a:r>
          </a:p>
          <a:p>
            <a:pPr eaLnBrk="1" hangingPunct="1">
              <a:defRPr/>
            </a:pPr>
            <a:r>
              <a:rPr lang="en-US" altLang="en-US" dirty="0" smtClean="0"/>
              <a:t>Tax Rate</a:t>
            </a:r>
          </a:p>
          <a:p>
            <a:pPr lvl="1" eaLnBrk="1" hangingPunct="1">
              <a:defRPr/>
            </a:pPr>
            <a:r>
              <a:rPr lang="en-US" altLang="en-US" dirty="0" smtClean="0"/>
              <a:t>40%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Estate Taxes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Portability</a:t>
            </a:r>
          </a:p>
          <a:p>
            <a:pPr lvl="1" eaLnBrk="1" hangingPunct="1">
              <a:defRPr/>
            </a:pPr>
            <a:r>
              <a:rPr lang="en-US" altLang="en-US" dirty="0" smtClean="0"/>
              <a:t>Allows unused portion of estate tax exemption at first spouse’s death to carry over to the second spouse </a:t>
            </a:r>
          </a:p>
          <a:p>
            <a:pPr lvl="1" eaLnBrk="1" hangingPunct="1">
              <a:defRPr/>
            </a:pPr>
            <a:r>
              <a:rPr lang="en-US" altLang="en-US" dirty="0" smtClean="0"/>
              <a:t>Requirements to ensure portability</a:t>
            </a:r>
          </a:p>
          <a:p>
            <a:pPr lvl="1" eaLnBrk="1" hangingPunct="1">
              <a:defRPr/>
            </a:pPr>
            <a:r>
              <a:rPr lang="en-US" altLang="en-US" dirty="0" smtClean="0"/>
              <a:t>Does not apply to GST tax exemption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Gift Taxes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taxes that the donor of a gift has to pay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What is a gift?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Any transfer to an individual, either directly or indirectly, where full consideration is not received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Gift Tax Exclusion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2014: $14,000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2015: $14,000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Reason not to give property to heirs during your </a:t>
            </a:r>
            <a:r>
              <a:rPr lang="en-US" altLang="en-US" sz="2800" dirty="0" smtClean="0"/>
              <a:t>lifetime</a:t>
            </a:r>
            <a:endParaRPr lang="en-US" alt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Generation Skipping Taxes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What is it?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amount that can be directly transferred to a person that is two or more generations below the transferor</a:t>
            </a:r>
          </a:p>
          <a:p>
            <a:pPr eaLnBrk="1" hangingPunct="1">
              <a:defRPr/>
            </a:pPr>
            <a:r>
              <a:rPr lang="en-US" altLang="en-US" sz="2800" dirty="0" smtClean="0"/>
              <a:t>Exemption Amount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2014: $5,340,000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2015: $5,430,000</a:t>
            </a:r>
          </a:p>
          <a:p>
            <a:pPr eaLnBrk="1" hangingPunct="1">
              <a:defRPr/>
            </a:pPr>
            <a:r>
              <a:rPr lang="en-US" altLang="en-US" sz="2800" dirty="0" smtClean="0"/>
              <a:t>Special planning may be needed due to the fact that the exemption is not portable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Due to…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Very high estate tax exemption</a:t>
            </a:r>
          </a:p>
          <a:p>
            <a:pPr eaLnBrk="1" hangingPunct="1">
              <a:defRPr/>
            </a:pPr>
            <a:r>
              <a:rPr lang="en-US" altLang="en-US" dirty="0" smtClean="0"/>
              <a:t>Portability</a:t>
            </a:r>
          </a:p>
          <a:p>
            <a:pPr eaLnBrk="1" hangingPunct="1">
              <a:defRPr/>
            </a:pPr>
            <a:r>
              <a:rPr lang="en-US" altLang="en-US" dirty="0" smtClean="0"/>
              <a:t>High GST exemption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marL="0" indent="0" algn="ctr" eaLnBrk="1" hangingPunct="1">
              <a:buNone/>
              <a:defRPr/>
            </a:pPr>
            <a:r>
              <a:rPr lang="en-US" altLang="en-US" dirty="0" smtClean="0"/>
              <a:t>IT’S NOT ALWAYS ABOUT ESTATE TAX ANYMORE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What is the new focus?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Minimizing Income Taxes for Beneficiaries </a:t>
            </a:r>
          </a:p>
          <a:p>
            <a:pPr lvl="1" eaLnBrk="1" hangingPunct="1">
              <a:defRPr/>
            </a:pPr>
            <a:r>
              <a:rPr lang="en-US" altLang="en-US" dirty="0" smtClean="0"/>
              <a:t>Higher income tax rates</a:t>
            </a:r>
          </a:p>
          <a:p>
            <a:pPr lvl="1" eaLnBrk="1" hangingPunct="1">
              <a:defRPr/>
            </a:pPr>
            <a:r>
              <a:rPr lang="en-US" altLang="en-US" dirty="0" smtClean="0"/>
              <a:t>Historically high exclusion amount</a:t>
            </a:r>
          </a:p>
          <a:p>
            <a:pPr lvl="1" eaLnBrk="1" hangingPunct="1">
              <a:defRPr/>
            </a:pPr>
            <a:r>
              <a:rPr lang="en-US" altLang="en-US" dirty="0" smtClean="0"/>
              <a:t>Step-Up in Basis upon death</a:t>
            </a:r>
          </a:p>
          <a:p>
            <a:pPr eaLnBrk="1" hangingPunct="1">
              <a:defRPr/>
            </a:pPr>
            <a:r>
              <a:rPr lang="en-US" altLang="en-US" dirty="0" smtClean="0"/>
              <a:t>Ensuring that their children will be taken care of</a:t>
            </a:r>
          </a:p>
          <a:p>
            <a:pPr eaLnBrk="1" hangingPunct="1">
              <a:defRPr/>
            </a:pPr>
            <a:r>
              <a:rPr lang="en-US" altLang="en-US" dirty="0" smtClean="0"/>
              <a:t>Avoiding probate at the first </a:t>
            </a:r>
            <a:r>
              <a:rPr lang="en-US" altLang="en-US" dirty="0" smtClean="0"/>
              <a:t>spouse’s </a:t>
            </a:r>
            <a:r>
              <a:rPr lang="en-US" altLang="en-US" dirty="0" smtClean="0"/>
              <a:t>death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Minimizing Income Taxes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Step-Up in Basis</a:t>
            </a:r>
          </a:p>
          <a:p>
            <a:pPr lvl="1" eaLnBrk="1" hangingPunct="1">
              <a:defRPr/>
            </a:pPr>
            <a:r>
              <a:rPr lang="en-US" altLang="en-US" dirty="0" smtClean="0"/>
              <a:t>Allows beneficiaries to increase the basis in property to the fair market value at the date of death tax free</a:t>
            </a:r>
          </a:p>
          <a:p>
            <a:pPr eaLnBrk="1" hangingPunct="1">
              <a:defRPr/>
            </a:pPr>
            <a:r>
              <a:rPr lang="en-US" altLang="en-US" dirty="0" smtClean="0"/>
              <a:t>There are certain requirements to ensure that this is taken advantage of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/>
    </p:bldLst>
  </p:timing>
</p:sld>
</file>

<file path=ppt/theme/theme1.xml><?xml version="1.0" encoding="utf-8"?>
<a:theme xmlns:a="http://schemas.openxmlformats.org/drawingml/2006/main" name="Blue Horizon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2004:Templates:Presentations:Designs:Blue Horizon</Template>
  <TotalTime>1235</TotalTime>
  <Words>1024</Words>
  <Application>Microsoft Office PowerPoint</Application>
  <PresentationFormat>On-screen Show (4:3)</PresentationFormat>
  <Paragraphs>150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MS Pゴシック</vt:lpstr>
      <vt:lpstr>Arial</vt:lpstr>
      <vt:lpstr>Times New Roman</vt:lpstr>
      <vt:lpstr>Wingdings</vt:lpstr>
      <vt:lpstr>Blue Horizon</vt:lpstr>
      <vt:lpstr>Modern Estate Planning</vt:lpstr>
      <vt:lpstr>History of the Estate Tax</vt:lpstr>
      <vt:lpstr>Estate Taxes</vt:lpstr>
      <vt:lpstr>Estate Taxes</vt:lpstr>
      <vt:lpstr>Gift Taxes</vt:lpstr>
      <vt:lpstr>Generation Skipping Taxes </vt:lpstr>
      <vt:lpstr>Due to…</vt:lpstr>
      <vt:lpstr>What is the new focus?</vt:lpstr>
      <vt:lpstr>Minimizing Income Taxes</vt:lpstr>
      <vt:lpstr>Basis Step-Up</vt:lpstr>
      <vt:lpstr>Basis Step-Up Planning</vt:lpstr>
      <vt:lpstr>Ensuring that Children Will be Taken Care of</vt:lpstr>
      <vt:lpstr>Ensuring that Children Will be Taken Care of</vt:lpstr>
      <vt:lpstr>Ensuring that Children Will be Taken Care of</vt:lpstr>
      <vt:lpstr>Ensuring that Children Will be Taken Care of</vt:lpstr>
      <vt:lpstr>Avoiding Probate at First Death</vt:lpstr>
      <vt:lpstr>Items to Consider that can derail your Estate Plan</vt:lpstr>
      <vt:lpstr>Other Estate Planning Documents</vt:lpstr>
      <vt:lpstr>Durable Power of Attorney</vt:lpstr>
      <vt:lpstr>Durable Power of Attorney</vt:lpstr>
      <vt:lpstr>Durable Power of Attorney</vt:lpstr>
      <vt:lpstr>Advanced Directive for  Health Care</vt:lpstr>
      <vt:lpstr>Durable Health Care Power of Attorney</vt:lpstr>
      <vt:lpstr>HIPAA Authorization</vt:lpstr>
      <vt:lpstr>Alabama State Bar requires the following:</vt:lpstr>
    </vt:vector>
  </TitlesOfParts>
  <Company>Emilee Hellums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Emilee Hellums</dc:creator>
  <cp:lastModifiedBy>Emilee Scheeff</cp:lastModifiedBy>
  <cp:revision>31</cp:revision>
  <dcterms:created xsi:type="dcterms:W3CDTF">2015-03-08T15:02:20Z</dcterms:created>
  <dcterms:modified xsi:type="dcterms:W3CDTF">2015-04-03T19:59:58Z</dcterms:modified>
</cp:coreProperties>
</file>